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2"/>
  </p:notesMasterIdLst>
  <p:handoutMasterIdLst>
    <p:handoutMasterId r:id="rId43"/>
  </p:handoutMasterIdLst>
  <p:sldIdLst>
    <p:sldId id="328" r:id="rId5"/>
    <p:sldId id="329" r:id="rId6"/>
    <p:sldId id="263" r:id="rId7"/>
    <p:sldId id="310" r:id="rId8"/>
    <p:sldId id="358" r:id="rId9"/>
    <p:sldId id="359" r:id="rId10"/>
    <p:sldId id="360" r:id="rId11"/>
    <p:sldId id="327" r:id="rId12"/>
    <p:sldId id="318" r:id="rId13"/>
    <p:sldId id="340" r:id="rId14"/>
    <p:sldId id="341" r:id="rId15"/>
    <p:sldId id="342" r:id="rId16"/>
    <p:sldId id="339" r:id="rId17"/>
    <p:sldId id="343" r:id="rId18"/>
    <p:sldId id="345" r:id="rId19"/>
    <p:sldId id="346" r:id="rId20"/>
    <p:sldId id="347" r:id="rId21"/>
    <p:sldId id="332" r:id="rId22"/>
    <p:sldId id="357" r:id="rId23"/>
    <p:sldId id="344" r:id="rId24"/>
    <p:sldId id="362" r:id="rId25"/>
    <p:sldId id="350" r:id="rId26"/>
    <p:sldId id="349" r:id="rId27"/>
    <p:sldId id="348" r:id="rId28"/>
    <p:sldId id="333" r:id="rId29"/>
    <p:sldId id="363" r:id="rId30"/>
    <p:sldId id="353" r:id="rId31"/>
    <p:sldId id="352" r:id="rId32"/>
    <p:sldId id="351" r:id="rId33"/>
    <p:sldId id="336" r:id="rId34"/>
    <p:sldId id="364" r:id="rId35"/>
    <p:sldId id="356" r:id="rId36"/>
    <p:sldId id="355" r:id="rId37"/>
    <p:sldId id="354" r:id="rId38"/>
    <p:sldId id="306" r:id="rId39"/>
    <p:sldId id="361" r:id="rId40"/>
    <p:sldId id="331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B8D0C84-10D8-AC43-BDAC-DD525C42F825}" name="Daniella Sargi" initials="DS" userId="Daniella Sarg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1627"/>
    <a:srgbClr val="CDCCCB"/>
    <a:srgbClr val="FE0039"/>
    <a:srgbClr val="E33129"/>
    <a:srgbClr val="EA230F"/>
    <a:srgbClr val="EE3E33"/>
    <a:srgbClr val="415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615265-338A-7A10-AF6E-EED9CCB930CD}" v="145" dt="2023-02-25T22:00:49.072"/>
    <p1510:client id="{2C1C3532-6065-B590-B912-AF58DA65F9FD}" v="658" dt="2023-02-25T22:55:25.234"/>
    <p1510:client id="{370D3ED6-C794-545D-7A70-6001ECDFA759}" v="2490" dt="2023-02-25T22:55:49.345"/>
    <p1510:client id="{C1B75401-BBC5-A792-DB1C-E6AE958A92E3}" v="485" dt="2023-02-25T22:33:04.791"/>
    <p1510:client id="{C29B857E-94F5-0D5D-2BBF-B3DDF3DF0CE4}" v="483" dt="2023-02-25T22:52:44.3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19" autoAdjust="0"/>
  </p:normalViewPr>
  <p:slideViewPr>
    <p:cSldViewPr snapToGrid="0">
      <p:cViewPr varScale="1">
        <p:scale>
          <a:sx n="70" d="100"/>
          <a:sy n="70" d="100"/>
        </p:scale>
        <p:origin x="970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0B7E60-4114-05D1-AC58-1C95455198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C72E05-DE55-961F-CD88-9C3C3CEF35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02BCD-0052-493D-B69A-617467EE1D5E}" type="datetimeFigureOut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F7D6B-1EB2-611D-7BAC-A50CB320D58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09BA12-1C4D-DC3E-7E1C-E7CCC884B2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C82862-B8B7-4DA9-A717-C7E3696C1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87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4D11F2-ED90-4FB6-A77C-E4BF396BB11C}" type="datetimeFigureOut">
              <a:rPr lang="en-CA" smtClean="0"/>
              <a:t>2023-02-25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B5E59-25A3-45C5-B898-155C45B28D6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5613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B5E59-25A3-45C5-B898-155C45B28D63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79885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B5E59-25A3-45C5-B898-155C45B28D6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15714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B5E59-25A3-45C5-B898-155C45B28D63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980389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B5E59-25A3-45C5-B898-155C45B28D6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09571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B5E59-25A3-45C5-B898-155C45B28D63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87434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B5E59-25A3-45C5-B898-155C45B28D63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5023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B5E59-25A3-45C5-B898-155C45B28D63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9124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7EA2D7-F9E9-C40B-C351-76BE5C6BF275}"/>
              </a:ext>
            </a:extLst>
          </p:cNvPr>
          <p:cNvSpPr/>
          <p:nvPr userDrawn="1"/>
        </p:nvSpPr>
        <p:spPr>
          <a:xfrm>
            <a:off x="0" y="0"/>
            <a:ext cx="12192000" cy="1195104"/>
          </a:xfrm>
          <a:prstGeom prst="rect">
            <a:avLst/>
          </a:prstGeom>
          <a:solidFill>
            <a:srgbClr val="E33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4" name="Picture 4" descr="McGill Alumni - Alumni">
            <a:extLst>
              <a:ext uri="{FF2B5EF4-FFF2-40B4-BE49-F238E27FC236}">
                <a16:creationId xmlns:a16="http://schemas.microsoft.com/office/drawing/2014/main" id="{0AEEF51B-18E8-AFC1-CC26-137F0CF43E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7866"/>
            <a:ext cx="3600450" cy="83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3D310F-6338-127E-FEFF-F7A5261AA072}"/>
              </a:ext>
            </a:extLst>
          </p:cNvPr>
          <p:cNvSpPr/>
          <p:nvPr userDrawn="1"/>
        </p:nvSpPr>
        <p:spPr>
          <a:xfrm>
            <a:off x="0" y="6419851"/>
            <a:ext cx="12192000" cy="442628"/>
          </a:xfrm>
          <a:prstGeom prst="rect">
            <a:avLst/>
          </a:prstGeom>
          <a:solidFill>
            <a:srgbClr val="E33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AFCAE8A-FA68-3A76-3B9F-8F32CC30E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887" y="1877730"/>
            <a:ext cx="9420225" cy="1779870"/>
          </a:xfrm>
        </p:spPr>
        <p:txBody>
          <a:bodyPr anchor="ctr">
            <a:normAutofit/>
          </a:bodyPr>
          <a:lstStyle>
            <a:lvl1pPr algn="ctr">
              <a:defRPr sz="4400" b="1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4242DD0B-42E5-FEA9-BF07-165AC2F980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09736" y="4396441"/>
            <a:ext cx="8772526" cy="1242360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966E-05A9-400E-82BD-D42A6BCCB487}" type="datetime1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479AE-CCEF-48FF-8464-A3C54E906DFD}" type="datetime1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1837"/>
          </a:xfrm>
        </p:spPr>
        <p:txBody>
          <a:bodyPr>
            <a:normAutofit/>
          </a:bodyPr>
          <a:lstStyle>
            <a:lvl1pPr>
              <a:defRPr sz="4000" b="1" cap="sm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38654"/>
            <a:ext cx="10515600" cy="4638309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6415FF-97DA-3A1C-0985-0ADFA3C9E9F3}"/>
              </a:ext>
            </a:extLst>
          </p:cNvPr>
          <p:cNvSpPr/>
          <p:nvPr userDrawn="1"/>
        </p:nvSpPr>
        <p:spPr>
          <a:xfrm>
            <a:off x="6096000" y="0"/>
            <a:ext cx="6096000" cy="240052"/>
          </a:xfrm>
          <a:prstGeom prst="rect">
            <a:avLst/>
          </a:prstGeom>
          <a:solidFill>
            <a:srgbClr val="E33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E39228-FE9F-36BA-246E-F672F1EBDD92}"/>
              </a:ext>
            </a:extLst>
          </p:cNvPr>
          <p:cNvSpPr/>
          <p:nvPr userDrawn="1"/>
        </p:nvSpPr>
        <p:spPr>
          <a:xfrm>
            <a:off x="0" y="6419851"/>
            <a:ext cx="12192000" cy="442628"/>
          </a:xfrm>
          <a:prstGeom prst="rect">
            <a:avLst/>
          </a:prstGeom>
          <a:solidFill>
            <a:srgbClr val="E33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BE37EA5-62E0-FF67-1EFF-9F9854E9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1855"/>
            <a:ext cx="27432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4" descr="McGill Alumni - Alumni">
            <a:extLst>
              <a:ext uri="{FF2B5EF4-FFF2-40B4-BE49-F238E27FC236}">
                <a16:creationId xmlns:a16="http://schemas.microsoft.com/office/drawing/2014/main" id="{2AAD3E23-FA18-FBE3-7CED-767BBB6409C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6450772"/>
            <a:ext cx="1695450" cy="39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BAFBB7E-240D-3E85-CBAA-EED4CB4C432C}"/>
              </a:ext>
            </a:extLst>
          </p:cNvPr>
          <p:cNvSpPr/>
          <p:nvPr userDrawn="1"/>
        </p:nvSpPr>
        <p:spPr>
          <a:xfrm>
            <a:off x="0" y="0"/>
            <a:ext cx="6096000" cy="240052"/>
          </a:xfrm>
          <a:prstGeom prst="rect">
            <a:avLst/>
          </a:prstGeom>
          <a:solidFill>
            <a:srgbClr val="E33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bg1">
                  <a:lumMod val="8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BB0CD5-10F2-42B3-4817-E0F0E5C1D348}"/>
              </a:ext>
            </a:extLst>
          </p:cNvPr>
          <p:cNvCxnSpPr/>
          <p:nvPr userDrawn="1"/>
        </p:nvCxnSpPr>
        <p:spPr>
          <a:xfrm>
            <a:off x="762000" y="1198880"/>
            <a:ext cx="10698480" cy="0"/>
          </a:xfrm>
          <a:prstGeom prst="line">
            <a:avLst/>
          </a:prstGeom>
          <a:ln>
            <a:solidFill>
              <a:srgbClr val="E331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D381E-2C1B-4585-8D7E-4DABDB7DF4A8}" type="datetime1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85F6A-28C4-4DF6-AD48-43059CB34DEE}" type="datetime1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A2E61-6038-44F6-8512-6AA759523F73}" type="datetime1">
              <a:rPr lang="en-US" smtClean="0"/>
              <a:t>2/25/2023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8D191-9361-403F-ABCA-58E04045BAE2}" type="datetime1">
              <a:rPr lang="en-US" smtClean="0"/>
              <a:t>2/25/2023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E8E0C-F17A-4B0E-9DFA-927D3CF766ED}" type="datetime1">
              <a:rPr lang="en-US" smtClean="0"/>
              <a:t>2/25/2023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919E31-BF08-61C1-A07D-57B4B3547723}"/>
              </a:ext>
            </a:extLst>
          </p:cNvPr>
          <p:cNvSpPr/>
          <p:nvPr userDrawn="1"/>
        </p:nvSpPr>
        <p:spPr>
          <a:xfrm>
            <a:off x="0" y="0"/>
            <a:ext cx="5116830" cy="6858000"/>
          </a:xfrm>
          <a:prstGeom prst="rect">
            <a:avLst/>
          </a:prstGeom>
          <a:solidFill>
            <a:srgbClr val="E331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B4B180A-4B99-1EA2-2F31-6DBD07BE3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8960" y="2667281"/>
            <a:ext cx="6236970" cy="1523438"/>
          </a:xfrm>
        </p:spPr>
        <p:txBody>
          <a:bodyPr>
            <a:noAutofit/>
          </a:bodyPr>
          <a:lstStyle>
            <a:lvl1pPr algn="ctr">
              <a:defRPr sz="4800" b="1" u="none" cap="sm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18">
            <a:extLst>
              <a:ext uri="{FF2B5EF4-FFF2-40B4-BE49-F238E27FC236}">
                <a16:creationId xmlns:a16="http://schemas.microsoft.com/office/drawing/2014/main" id="{1FBBEA88-50AF-9AD6-8E6A-DFB09CD2D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185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4" descr="McGill Alumni - Alumni">
            <a:extLst>
              <a:ext uri="{FF2B5EF4-FFF2-40B4-BE49-F238E27FC236}">
                <a16:creationId xmlns:a16="http://schemas.microsoft.com/office/drawing/2014/main" id="{BCC70BAE-52F6-BA61-AD03-8874C90123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0" y="3009315"/>
            <a:ext cx="3600450" cy="83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A7EF9-2709-4E98-A788-ED0E7C8E609D}" type="datetime1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A9F38-339A-49C2-B76A-05D4663A6461}" type="datetime1">
              <a:rPr lang="en-US" smtClean="0"/>
              <a:t>2/25/2023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58D35-4D46-49CB-9C34-26D2006EB548}" type="datetime1">
              <a:rPr lang="en-US" smtClean="0"/>
              <a:t>2/25/2023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&#160;https:/mcgill.vercel.app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9">
            <a:extLst>
              <a:ext uri="{FF2B5EF4-FFF2-40B4-BE49-F238E27FC236}">
                <a16:creationId xmlns:a16="http://schemas.microsoft.com/office/drawing/2014/main" id="{275D6C10-B5A7-4715-803E-0501C9C2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3855EF-0A48-37DE-56B7-35C75B143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289"/>
            <a:ext cx="3976496" cy="3900326"/>
          </a:xfr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dirty="0">
                <a:latin typeface="+mj-lt"/>
                <a:ea typeface="+mj-ea"/>
                <a:cs typeface="Calibri Light"/>
              </a:rPr>
              <a:t>Programing</a:t>
            </a:r>
            <a:endParaRPr lang="en-US" sz="4000" kern="1200" dirty="0">
              <a:latin typeface="+mj-lt"/>
              <a:ea typeface="+mj-ea"/>
              <a:cs typeface="Calibri Light" panose="020F03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9BFC1E-F944-A125-6AF5-D7BCE6B70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639961"/>
            <a:ext cx="3976496" cy="152162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kern="1200">
                <a:latin typeface="+mn-lt"/>
                <a:ea typeface="+mn-ea"/>
                <a:cs typeface="+mn-cs"/>
              </a:rPr>
              <a:t>Sasha Nicolas </a:t>
            </a:r>
            <a:r>
              <a:rPr lang="en-US" kern="1200" err="1">
                <a:latin typeface="+mn-lt"/>
                <a:ea typeface="+mn-ea"/>
                <a:cs typeface="+mn-cs"/>
              </a:rPr>
              <a:t>Dolgopolyy</a:t>
            </a:r>
            <a:r>
              <a:rPr lang="en-US" kern="1200">
                <a:latin typeface="+mn-lt"/>
                <a:ea typeface="+mn-ea"/>
                <a:cs typeface="+mn-cs"/>
              </a:rPr>
              <a:t>, Raphaël Fontaine, Charles-Antoine Pare</a:t>
            </a:r>
            <a:r>
              <a:rPr lang="en-US">
                <a:latin typeface="+mn-lt"/>
                <a:cs typeface="+mn-cs"/>
              </a:rPr>
              <a:t>, Emile Riberdy</a:t>
            </a:r>
            <a:endParaRPr lang="en-US" kern="1200"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9486DA3-FCA3-0BB5-6825-6F6EA4751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445"/>
            <a:ext cx="12188951" cy="12110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440A5F-207F-9FBB-98D1-AD7552ECA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606357"/>
            <a:ext cx="12192000" cy="250413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25ADB914-FA30-1F8D-39A7-0832F59858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8531" y="2196548"/>
            <a:ext cx="6776830" cy="339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4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5AEC4-C069-1876-E006-0EFFDA78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Create </a:t>
            </a:r>
            <a:r>
              <a:rPr lang="en-US" dirty="0" err="1">
                <a:latin typeface="Arial"/>
                <a:cs typeface="Arial"/>
              </a:rPr>
              <a:t>Dict</a:t>
            </a:r>
            <a:r>
              <a:rPr lang="en-US" dirty="0">
                <a:latin typeface="Arial"/>
                <a:cs typeface="Arial"/>
              </a:rPr>
              <a:t> with Country info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3861A-613E-43FE-7DD7-79470092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05F48AF7-18C0-C9DE-5967-E4290FB1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57" y="1459202"/>
            <a:ext cx="10404613" cy="438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648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5042A-4A0C-D1AC-FCE3-F25B172E4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Create a </a:t>
            </a:r>
            <a:r>
              <a:rPr lang="en-US" dirty="0" err="1">
                <a:latin typeface="Arial"/>
                <a:cs typeface="Arial"/>
              </a:rPr>
              <a:t>Dict</a:t>
            </a:r>
            <a:r>
              <a:rPr lang="en-US" dirty="0">
                <a:latin typeface="Arial"/>
                <a:cs typeface="Arial"/>
              </a:rPr>
              <a:t> with All Requests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BEC23-47C8-0A99-6317-5C9999449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38EF18C5-C12B-0587-D8BB-0BE0C90F8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57" y="1299687"/>
            <a:ext cx="10363200" cy="493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97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71C2-32D8-5DA7-E7E4-5E58E0D37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Assign Weight to Resource</a:t>
            </a:r>
            <a:endParaRPr lang="en-US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40DE2B-EFE1-88A7-618E-8981E961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4258F92F-8545-F7F9-3783-E57EC3DED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57" y="1408492"/>
            <a:ext cx="10512286" cy="463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334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CA7D3-232F-CDC9-E21E-28EAF907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Generating the Standardized Output </a:t>
            </a:r>
            <a:endParaRPr lang="en-US" dirty="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28983A54-BBC9-941E-8265-88ECD4DC70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8060"/>
            <a:ext cx="10515600" cy="40194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6EB759-7DB4-F903-EF6C-1873B0363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6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14D75-439E-727A-ED83-71317D252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Build Resource Allocation </a:t>
            </a:r>
            <a:r>
              <a:rPr lang="en-US" dirty="0" err="1">
                <a:latin typeface="Arial"/>
                <a:cs typeface="Arial"/>
              </a:rPr>
              <a:t>Dict</a:t>
            </a:r>
            <a:endParaRPr lang="en-US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9304A0-E6B4-E20B-18E1-9EEB09E2C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9C83E984-B84C-EE71-ACB0-C779D9F36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57" y="1313537"/>
            <a:ext cx="10504004" cy="474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4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8734-DD44-6763-3D67-BD57D3827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Algorithm 1 CPU &amp; RAM Usage (1)</a:t>
            </a:r>
            <a:endParaRPr lang="en-US" dirty="0"/>
          </a:p>
        </p:txBody>
      </p:sp>
      <p:pic>
        <p:nvPicPr>
          <p:cNvPr id="5" name="Picture 5" descr="Chart, bar chart, histogram&#10;&#10;Description automatically generated">
            <a:extLst>
              <a:ext uri="{FF2B5EF4-FFF2-40B4-BE49-F238E27FC236}">
                <a16:creationId xmlns:a16="http://schemas.microsoft.com/office/drawing/2014/main" id="{9950891A-F21C-E76E-0497-3CE909ABC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095" y="1273245"/>
            <a:ext cx="9359811" cy="50610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A4BCC-FD24-AA66-906B-473E1B2F8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7089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1D13-857B-0273-6EF3-66994215A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Algorithm 1 CPU &amp; RAM Usage (2)</a:t>
            </a:r>
            <a:endParaRPr lang="en-US" dirty="0"/>
          </a:p>
        </p:txBody>
      </p:sp>
      <p:pic>
        <p:nvPicPr>
          <p:cNvPr id="5" name="Picture 5" descr="A picture containing chart&#10;&#10;Description automatically generated">
            <a:extLst>
              <a:ext uri="{FF2B5EF4-FFF2-40B4-BE49-F238E27FC236}">
                <a16:creationId xmlns:a16="http://schemas.microsoft.com/office/drawing/2014/main" id="{402E11E7-A8A3-43CF-A81C-2381AE3D5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659" y="1314658"/>
            <a:ext cx="9326682" cy="503623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C27B9-9829-6982-755A-A160161B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30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31BE-477F-38B2-0C97-96AF4493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Algorithm 1 CPU &amp; RAM Usage (3)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CDAFC-1F00-676F-9426-3CB3A0C5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2AC5828A-EEB6-B8C1-F338-0E19915B3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09" y="1234885"/>
            <a:ext cx="9410699" cy="51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82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0C99-813B-167D-A300-56B47657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Algorithm 2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25EC1-67A1-4B69-EF98-C0DC6D42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630DDA-F98C-FA06-87D9-D8CFE618EB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003" y="1440543"/>
            <a:ext cx="10958917" cy="47832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Arial"/>
                <a:ea typeface="Calibri"/>
                <a:cs typeface="Calibri"/>
              </a:rPr>
              <a:t>Linear Programming (Maximization)</a:t>
            </a:r>
          </a:p>
          <a:p>
            <a:r>
              <a:rPr lang="en-US" sz="2000">
                <a:latin typeface="Arial"/>
                <a:ea typeface="Calibri"/>
                <a:cs typeface="Calibri"/>
              </a:rPr>
              <a:t>Main Constraints: </a:t>
            </a:r>
          </a:p>
          <a:p>
            <a:pPr lvl="1"/>
            <a:r>
              <a:rPr lang="en-US" sz="1600">
                <a:latin typeface="Arial"/>
                <a:ea typeface="Calibri"/>
                <a:cs typeface="Calibri"/>
              </a:rPr>
              <a:t>The number of resources allocated to a country is upper bounded by this country's request for this resource</a:t>
            </a:r>
          </a:p>
          <a:p>
            <a:pPr lvl="1"/>
            <a:r>
              <a:rPr lang="en-US" sz="1600">
                <a:latin typeface="Arial"/>
                <a:ea typeface="Calibri"/>
                <a:cs typeface="Calibri"/>
              </a:rPr>
              <a:t>For each resource, the sum of the donations to each country is less than or equal to the total quantity available</a:t>
            </a:r>
          </a:p>
          <a:p>
            <a:pPr lvl="1"/>
            <a:r>
              <a:rPr lang="en-US" sz="1600">
                <a:latin typeface="Arial"/>
                <a:ea typeface="Calibri"/>
                <a:cs typeface="Calibri"/>
              </a:rPr>
              <a:t>Each country must receive the same monetary value in donation</a:t>
            </a:r>
          </a:p>
          <a:p>
            <a:r>
              <a:rPr lang="en-US" sz="2000">
                <a:latin typeface="Arial"/>
                <a:ea typeface="Calibri"/>
                <a:cs typeface="Calibri"/>
              </a:rPr>
              <a:t>Implemented using python </a:t>
            </a:r>
            <a:r>
              <a:rPr lang="en-US" sz="2000" err="1">
                <a:latin typeface="Arial"/>
                <a:ea typeface="Calibri"/>
                <a:cs typeface="Calibri"/>
              </a:rPr>
              <a:t>PuLP</a:t>
            </a:r>
            <a:r>
              <a:rPr lang="en-US" sz="2000">
                <a:latin typeface="Arial"/>
                <a:ea typeface="Calibri"/>
                <a:cs typeface="Calibri"/>
              </a:rPr>
              <a:t> (Linear Problem Solver)</a:t>
            </a:r>
          </a:p>
          <a:p>
            <a:r>
              <a:rPr lang="en-US" sz="2000">
                <a:latin typeface="Arial"/>
                <a:ea typeface="Calibri"/>
                <a:cs typeface="Calibri"/>
              </a:rPr>
              <a:t>Each linear variables is analogous to the quantity of a certain material given to a country</a:t>
            </a:r>
          </a:p>
          <a:p>
            <a:pPr lvl="1"/>
            <a:r>
              <a:rPr lang="en-US" sz="1600">
                <a:latin typeface="Arial"/>
                <a:ea typeface="Calibri"/>
                <a:cs typeface="Calibri"/>
              </a:rPr>
              <a:t>Each variable is a row in the dataset 3 (Country – Resource – Sector combination)</a:t>
            </a:r>
          </a:p>
          <a:p>
            <a:r>
              <a:rPr lang="en-US" sz="2000">
                <a:latin typeface="Arial"/>
                <a:ea typeface="Calibri"/>
                <a:cs typeface="Calibri"/>
              </a:rPr>
              <a:t>Solution is the Maximization of the amount of each resource given to each country while following the constraints</a:t>
            </a:r>
          </a:p>
        </p:txBody>
      </p:sp>
    </p:spTree>
    <p:extLst>
      <p:ext uri="{BB962C8B-B14F-4D97-AF65-F5344CB8AC3E}">
        <p14:creationId xmlns:p14="http://schemas.microsoft.com/office/powerpoint/2010/main" val="1009803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610BB-146E-6672-1E11-57A8BA7E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Algorithm 2 – Variable Creation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2AA06-4A8E-93A7-DC9C-8C8F2E865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002D1197-7E39-2FDA-FAE2-043CEC803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077" y="1430621"/>
            <a:ext cx="11327990" cy="3406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590B88-4DA6-069E-71D2-3AA2D3A50DA9}"/>
              </a:ext>
            </a:extLst>
          </p:cNvPr>
          <p:cNvSpPr txBox="1"/>
          <p:nvPr/>
        </p:nvSpPr>
        <p:spPr>
          <a:xfrm>
            <a:off x="774290" y="5051322"/>
            <a:ext cx="1043448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Calibri"/>
                <a:cs typeface="Calibri"/>
              </a:rPr>
              <a:t>Pseudocode:</a:t>
            </a:r>
          </a:p>
          <a:p>
            <a:pPr marL="342900" indent="-342900">
              <a:buAutoNum type="arabicPeriod"/>
            </a:pPr>
            <a:r>
              <a:rPr lang="en-US" sz="2000">
                <a:ea typeface="Calibri"/>
                <a:cs typeface="Calibri"/>
              </a:rPr>
              <a:t>Create Variable (Name: Resource – Sector – Country combination)</a:t>
            </a:r>
          </a:p>
          <a:p>
            <a:pPr marL="342900" indent="-342900">
              <a:buAutoNum type="arabicPeriod"/>
            </a:pPr>
            <a:r>
              <a:rPr lang="en-US" sz="2000">
                <a:ea typeface="Calibri"/>
                <a:cs typeface="Calibri"/>
              </a:rPr>
              <a:t>Append to list of similar resource (Resource – Sector pair)</a:t>
            </a:r>
          </a:p>
          <a:p>
            <a:pPr marL="342900" indent="-342900">
              <a:buAutoNum type="arabicPeriod"/>
            </a:pPr>
            <a:r>
              <a:rPr lang="en-US" sz="2000">
                <a:ea typeface="Calibri"/>
                <a:cs typeface="Calibri"/>
              </a:rPr>
              <a:t>Append to list of resources for specific Country</a:t>
            </a:r>
          </a:p>
        </p:txBody>
      </p:sp>
    </p:spTree>
    <p:extLst>
      <p:ext uri="{BB962C8B-B14F-4D97-AF65-F5344CB8AC3E}">
        <p14:creationId xmlns:p14="http://schemas.microsoft.com/office/powerpoint/2010/main" val="45145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F013C-057E-94B8-BD01-732FC53F4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équipe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25E34-AE9E-0648-E57F-C1677C711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B9D430-3FFB-3ACE-983B-67047BAE7DFD}"/>
              </a:ext>
            </a:extLst>
          </p:cNvPr>
          <p:cNvSpPr/>
          <p:nvPr/>
        </p:nvSpPr>
        <p:spPr>
          <a:xfrm>
            <a:off x="621031" y="4140854"/>
            <a:ext cx="2438400" cy="939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Rapha</a:t>
            </a:r>
            <a:r>
              <a:rPr lang="fr-CA" b="1" dirty="0" err="1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ël</a:t>
            </a:r>
            <a:r>
              <a:rPr lang="fr-CA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Fontaine</a:t>
            </a:r>
            <a:endParaRPr lang="en-US" sz="8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72DFD4-CE91-4E24-9D47-A888619A57C8}"/>
              </a:ext>
            </a:extLst>
          </p:cNvPr>
          <p:cNvSpPr/>
          <p:nvPr/>
        </p:nvSpPr>
        <p:spPr>
          <a:xfrm>
            <a:off x="3502665" y="4304340"/>
            <a:ext cx="2438400" cy="939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Charles-Antoine Paré</a:t>
            </a:r>
            <a:endParaRPr lang="en-US" sz="8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5FE9CF-DF1A-ABA6-C72C-0668D031B697}"/>
              </a:ext>
            </a:extLst>
          </p:cNvPr>
          <p:cNvSpPr/>
          <p:nvPr/>
        </p:nvSpPr>
        <p:spPr>
          <a:xfrm>
            <a:off x="6317617" y="4183318"/>
            <a:ext cx="2438400" cy="939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rial"/>
                <a:cs typeface="Arial"/>
              </a:rPr>
              <a:t>Émile Riberdy</a:t>
            </a:r>
          </a:p>
          <a:p>
            <a:pPr algn="ctr"/>
            <a:endParaRPr lang="en-US" sz="8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C95C07-77C7-3F6E-9BBF-C52EC2EB8692}"/>
              </a:ext>
            </a:extLst>
          </p:cNvPr>
          <p:cNvSpPr/>
          <p:nvPr/>
        </p:nvSpPr>
        <p:spPr>
          <a:xfrm>
            <a:off x="9132569" y="4331033"/>
            <a:ext cx="2438400" cy="939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Sasha Nicolas Dolgopolyy</a:t>
            </a:r>
          </a:p>
          <a:p>
            <a:pPr algn="ctr"/>
            <a:endParaRPr lang="en-US" sz="8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 dirty="0">
              <a:solidFill>
                <a:schemeClr val="tx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80C42DE-9E57-91B3-F975-79944C677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83" y="1614515"/>
            <a:ext cx="1695495" cy="26752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BC53E4-B270-302E-97D6-56AE852DA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443" y="1614515"/>
            <a:ext cx="1992462" cy="266852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D206C5-CC6C-E5E0-9273-F63E9D7F4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304" y="1640461"/>
            <a:ext cx="2147220" cy="2690572"/>
          </a:xfrm>
          <a:prstGeom prst="rect">
            <a:avLst/>
          </a:prstGeom>
        </p:spPr>
      </p:pic>
      <p:pic>
        <p:nvPicPr>
          <p:cNvPr id="3" name="Picture 5">
            <a:extLst>
              <a:ext uri="{FF2B5EF4-FFF2-40B4-BE49-F238E27FC236}">
                <a16:creationId xmlns:a16="http://schemas.microsoft.com/office/drawing/2014/main" id="{676B8045-AF36-131C-0BA1-371BC81DAE0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9" b="12628"/>
          <a:stretch/>
        </p:blipFill>
        <p:spPr>
          <a:xfrm>
            <a:off x="6698608" y="1554163"/>
            <a:ext cx="1795191" cy="277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23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0C99-813B-167D-A300-56B47657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Algorithm 2 – Main Constraints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25EC1-67A1-4B69-EF98-C0DC6D42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B7376B76-50CA-F84C-19E0-28EDBC6387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809" y="1261477"/>
            <a:ext cx="7898628" cy="1134763"/>
          </a:xfr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5FFF164A-E581-82E2-4C8D-829B1754C1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981" y="2466904"/>
            <a:ext cx="9287797" cy="2981161"/>
          </a:xfrm>
          <a:prstGeom prst="rect">
            <a:avLst/>
          </a:prstGeom>
        </p:spPr>
      </p:pic>
      <p:pic>
        <p:nvPicPr>
          <p:cNvPr id="7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ED8F0A23-90E1-680B-1915-EBF42E7B9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58" y="5783758"/>
            <a:ext cx="11561506" cy="360241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D6D4777-A4B5-196D-3DC3-EDE50FAED9BD}"/>
              </a:ext>
            </a:extLst>
          </p:cNvPr>
          <p:cNvSpPr/>
          <p:nvPr/>
        </p:nvSpPr>
        <p:spPr>
          <a:xfrm>
            <a:off x="5788741" y="5659693"/>
            <a:ext cx="3226209" cy="60837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571173-B7F5-5782-CD41-1D234545938C}"/>
              </a:ext>
            </a:extLst>
          </p:cNvPr>
          <p:cNvSpPr txBox="1"/>
          <p:nvPr/>
        </p:nvSpPr>
        <p:spPr>
          <a:xfrm>
            <a:off x="67596" y="3134032"/>
            <a:ext cx="271616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Calibri"/>
                <a:cs typeface="Calibri"/>
              </a:rPr>
              <a:t>Equality Chain:</a:t>
            </a:r>
          </a:p>
          <a:p>
            <a:r>
              <a:rPr lang="en-US">
                <a:ea typeface="Calibri"/>
                <a:cs typeface="Calibri"/>
              </a:rPr>
              <a:t>      Country1 == Country2</a:t>
            </a:r>
          </a:p>
          <a:p>
            <a:r>
              <a:rPr lang="en-US">
                <a:ea typeface="Calibri"/>
                <a:cs typeface="Calibri"/>
              </a:rPr>
              <a:t>      Country2 == Country3</a:t>
            </a:r>
          </a:p>
          <a:p>
            <a:r>
              <a:rPr lang="en-US">
                <a:ea typeface="Calibri"/>
                <a:cs typeface="Calibri"/>
              </a:rPr>
              <a:t>                       . . . </a:t>
            </a:r>
          </a:p>
          <a:p>
            <a:r>
              <a:rPr lang="en-US">
                <a:ea typeface="Calibri"/>
                <a:cs typeface="Calibri"/>
              </a:rPr>
              <a:t>Country(n-1) == Country(n)</a:t>
            </a:r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DAA97B-4BDB-968F-3544-3A4C3ABAA8A1}"/>
              </a:ext>
            </a:extLst>
          </p:cNvPr>
          <p:cNvSpPr/>
          <p:nvPr/>
        </p:nvSpPr>
        <p:spPr>
          <a:xfrm>
            <a:off x="3465870" y="4774789"/>
            <a:ext cx="3594919" cy="38714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D5B6BC1-124A-2B67-FD10-8B5DB723C294}"/>
              </a:ext>
            </a:extLst>
          </p:cNvPr>
          <p:cNvSpPr/>
          <p:nvPr/>
        </p:nvSpPr>
        <p:spPr>
          <a:xfrm>
            <a:off x="1087693" y="1726789"/>
            <a:ext cx="5979243" cy="54077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791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F7ED4-B32E-0F6B-2CB3-AE2388344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Algorithm 2 - Result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18F25A-57EA-1B25-D98D-C1CF3927A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Each Country receives 188.24 $CAD worth of resources</a:t>
            </a:r>
          </a:p>
          <a:p>
            <a:r>
              <a:rPr lang="en-US">
                <a:latin typeface="Arial"/>
                <a:cs typeface="Arial"/>
              </a:rPr>
              <a:t>This is the value of the resources requested by Ireland</a:t>
            </a:r>
          </a:p>
          <a:p>
            <a:endParaRPr lang="en-US">
              <a:latin typeface="Arial"/>
              <a:cs typeface="Arial"/>
            </a:endParaRPr>
          </a:p>
          <a:p>
            <a:pPr marL="457200" lvl="1" indent="0">
              <a:buNone/>
            </a:pPr>
            <a:r>
              <a:rPr lang="en-US">
                <a:latin typeface="Arial"/>
                <a:cs typeface="Arial"/>
              </a:rPr>
              <a:t>Country |   Resource  | Quantity |   Unit   |  Sector</a:t>
            </a:r>
            <a:endParaRPr lang="en-US"/>
          </a:p>
          <a:p>
            <a:pPr marL="457200" lvl="1" indent="0">
              <a:buNone/>
            </a:pPr>
            <a:r>
              <a:rPr lang="en-US">
                <a:latin typeface="Arial"/>
                <a:cs typeface="Arial"/>
              </a:rPr>
              <a:t>-------------------------------------------------------------------</a:t>
            </a:r>
          </a:p>
          <a:p>
            <a:pPr marL="457200" lvl="1" indent="0">
              <a:buNone/>
            </a:pPr>
            <a:r>
              <a:rPr lang="en-US">
                <a:latin typeface="Arial"/>
                <a:cs typeface="Arial"/>
              </a:rPr>
              <a:t>Ireland   |  Bioenergy  |   1448    |   kWh  |  Energy</a:t>
            </a:r>
            <a:endParaRPr lang="en-US"/>
          </a:p>
          <a:p>
            <a:pPr marL="457200" lvl="1" indent="0">
              <a:buNone/>
            </a:pPr>
            <a:endParaRPr lang="en-US"/>
          </a:p>
          <a:p>
            <a:pPr marL="457200" lvl="1" indent="0">
              <a:buNone/>
            </a:pPr>
            <a:r>
              <a:rPr lang="en-US">
                <a:latin typeface="Arial"/>
                <a:cs typeface="Arial"/>
              </a:rPr>
              <a:t>1448kWh of Energy-Bioenergy * 0.13CAD$/</a:t>
            </a:r>
            <a:r>
              <a:rPr lang="en-US" err="1">
                <a:latin typeface="Arial"/>
                <a:cs typeface="Arial"/>
              </a:rPr>
              <a:t>kwH</a:t>
            </a:r>
            <a:r>
              <a:rPr lang="en-US">
                <a:latin typeface="Arial"/>
                <a:cs typeface="Arial"/>
              </a:rPr>
              <a:t> of Energy-Bioenergy =  188.24 CAD$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DB300E-6572-B314-9336-07508F20A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05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8734-DD44-6763-3D67-BD57D3827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Algorithm 2 - CPU &amp; RAM Usage (1)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A4BCC-FD24-AA66-906B-473E1B2F8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03AA2E6F-81B0-DF10-8781-616DA469C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965" y="1538288"/>
            <a:ext cx="8450070" cy="4638675"/>
          </a:xfrm>
        </p:spPr>
      </p:pic>
    </p:spTree>
    <p:extLst>
      <p:ext uri="{BB962C8B-B14F-4D97-AF65-F5344CB8AC3E}">
        <p14:creationId xmlns:p14="http://schemas.microsoft.com/office/powerpoint/2010/main" val="42862946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1D13-857B-0273-6EF3-66994215A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Algorithm 2 - CPU</a:t>
            </a:r>
            <a:r>
              <a:rPr lang="en-US" dirty="0">
                <a:latin typeface="Arial"/>
                <a:cs typeface="Arial"/>
              </a:rPr>
              <a:t> &amp; RAM Usage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C27B9-9829-6982-755A-A160161B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15" name="Picture 15" descr="A picture containing chart&#10;&#10;Description automatically generated">
            <a:extLst>
              <a:ext uri="{FF2B5EF4-FFF2-40B4-BE49-F238E27FC236}">
                <a16:creationId xmlns:a16="http://schemas.microsoft.com/office/drawing/2014/main" id="{0CAC73B3-E730-8F48-311E-DA280A3A0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90185"/>
            <a:ext cx="8958261" cy="492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24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31BE-477F-38B2-0C97-96AF4493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Algorithm 2 - CPU</a:t>
            </a:r>
            <a:r>
              <a:rPr lang="en-US" dirty="0">
                <a:latin typeface="Arial"/>
                <a:cs typeface="Arial"/>
              </a:rPr>
              <a:t> &amp; RAM Usage (3)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CDAFC-1F00-676F-9426-3CB3A0C5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" name="Picture 5" descr="Table&#10;&#10;Description automatically generated">
            <a:extLst>
              <a:ext uri="{FF2B5EF4-FFF2-40B4-BE49-F238E27FC236}">
                <a16:creationId xmlns:a16="http://schemas.microsoft.com/office/drawing/2014/main" id="{DBE999AD-8F12-02DD-DE0C-4495911A9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398121"/>
            <a:ext cx="8958261" cy="492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0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0C99-813B-167D-A300-56B47657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Algorithm 3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25EC1-67A1-4B69-EF98-C0DC6D42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CF706B-53F8-CEF0-CA42-1D5662E2BD9E}"/>
              </a:ext>
            </a:extLst>
          </p:cNvPr>
          <p:cNvSpPr txBox="1"/>
          <p:nvPr/>
        </p:nvSpPr>
        <p:spPr>
          <a:xfrm>
            <a:off x="574261" y="1512956"/>
            <a:ext cx="11286434" cy="42309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Linear Programming (Maximization)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Objective function: Maximization of the ratio between the donation and donation target for each country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Main Constraints: 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The number of resources allocated to a country is upper bounded by this country's request for this resource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For each resource, the sum of the donations to each country is less than or equal to the total quantity available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latin typeface="Arial"/>
                <a:ea typeface="+mn-lt"/>
                <a:cs typeface="Arial"/>
              </a:rPr>
              <a:t>The donation for a country cannot exceed the country's target donation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Implemented using python </a:t>
            </a:r>
            <a:r>
              <a:rPr lang="en-US" err="1">
                <a:latin typeface="Arial"/>
                <a:cs typeface="Arial"/>
              </a:rPr>
              <a:t>PuLP</a:t>
            </a:r>
            <a:r>
              <a:rPr lang="en-US">
                <a:latin typeface="Arial"/>
                <a:cs typeface="Arial"/>
              </a:rPr>
              <a:t> (Linear Problem Solver)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Each linear variables is analogous to the quantity of a certain material given to a country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Each variable is a row in the dataset 3 (Country – Resource – Sector combination)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>
                <a:latin typeface="Arial"/>
                <a:cs typeface="Arial"/>
              </a:rPr>
              <a:t>Solution is the Maximization of the amount of each resource given to each country while following the constraints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581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0C99-813B-167D-A300-56B47657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Algorithm 3 – Ratio Maximization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25EC1-67A1-4B69-EF98-C0DC6D42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D3E04F4A-DA4D-74F9-07A5-B781469C3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030" y="1712625"/>
            <a:ext cx="9811026" cy="1067246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AF2CD1E-87AB-062E-AAFD-819FEB28C510}"/>
              </a:ext>
            </a:extLst>
          </p:cNvPr>
          <p:cNvSpPr/>
          <p:nvPr/>
        </p:nvSpPr>
        <p:spPr>
          <a:xfrm>
            <a:off x="5334178" y="2059702"/>
            <a:ext cx="3123593" cy="52597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77642-9728-A7BC-402B-C0863542C962}"/>
              </a:ext>
            </a:extLst>
          </p:cNvPr>
          <p:cNvSpPr txBox="1"/>
          <p:nvPr/>
        </p:nvSpPr>
        <p:spPr>
          <a:xfrm>
            <a:off x="562252" y="3210757"/>
            <a:ext cx="7531223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rial"/>
                <a:cs typeface="Arial"/>
              </a:rPr>
              <a:t>Main Difference With algorithm 2: the objective function is computed based on the individual ratio between the given donation and the target donation for each country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8A0546C-5638-3C2F-4266-20CAB27DB14E}"/>
              </a:ext>
            </a:extLst>
          </p:cNvPr>
          <p:cNvCxnSpPr/>
          <p:nvPr/>
        </p:nvCxnSpPr>
        <p:spPr>
          <a:xfrm flipV="1">
            <a:off x="9130683" y="3664256"/>
            <a:ext cx="1535836" cy="2961"/>
          </a:xfrm>
          <a:prstGeom prst="straightConnector1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E40E35D-EAC7-228C-B511-B4E20A4F913F}"/>
              </a:ext>
            </a:extLst>
          </p:cNvPr>
          <p:cNvSpPr txBox="1"/>
          <p:nvPr/>
        </p:nvSpPr>
        <p:spPr>
          <a:xfrm>
            <a:off x="9277164" y="3003611"/>
            <a:ext cx="12428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Given donation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5E0668C-A9B1-99F8-F04D-C8A42FB4B006}"/>
              </a:ext>
            </a:extLst>
          </p:cNvPr>
          <p:cNvSpPr txBox="1"/>
          <p:nvPr/>
        </p:nvSpPr>
        <p:spPr>
          <a:xfrm>
            <a:off x="9277164" y="3706427"/>
            <a:ext cx="11836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Target Donation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31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8734-DD44-6763-3D67-BD57D3827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Algorithm 3 - CPU &amp; RAM Usage (1)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A4BCC-FD24-AA66-906B-473E1B2F8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6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0662C681-D1B4-ACB9-874D-62D2E8A2B4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379" y="1356071"/>
            <a:ext cx="8789656" cy="4820892"/>
          </a:xfrm>
        </p:spPr>
      </p:pic>
    </p:spTree>
    <p:extLst>
      <p:ext uri="{BB962C8B-B14F-4D97-AF65-F5344CB8AC3E}">
        <p14:creationId xmlns:p14="http://schemas.microsoft.com/office/powerpoint/2010/main" val="742697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1D13-857B-0273-6EF3-66994215A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Algorithm 3 - CPU &amp; RAM Usage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C27B9-9829-6982-755A-A160161B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F1A03E41-4517-256C-B03C-56C9F122D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09" y="1375689"/>
            <a:ext cx="9029698" cy="49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839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31BE-477F-38B2-0C97-96AF4493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Algorithm 3 - CPU &amp; RAM Usage (3)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CDAFC-1F00-676F-9426-3CB3A0C5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ABB84A5D-D582-F014-86DC-2279762B41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509" y="1284581"/>
            <a:ext cx="9261611" cy="50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065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03456-B0B0-C872-3B37-0E7E01C5D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chemeClr val="tx1">
                    <a:lumMod val="75000"/>
                  </a:schemeClr>
                </a:solidFill>
              </a:rPr>
              <a:t>Agenda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0BE78-3082-F4DA-8790-C521DA8A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5F2880-85DC-0161-2A6A-4DA507741D49}"/>
              </a:ext>
            </a:extLst>
          </p:cNvPr>
          <p:cNvSpPr/>
          <p:nvPr/>
        </p:nvSpPr>
        <p:spPr>
          <a:xfrm>
            <a:off x="838200" y="2066926"/>
            <a:ext cx="5153025" cy="1639888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914400" algn="ctr"/>
            <a:r>
              <a:rPr lang="en-CA" sz="3600">
                <a:cs typeface="Calibri"/>
              </a:rPr>
              <a:t>Data Cleaning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CF3318B-EF1A-E214-6FB8-76AE0A28AAE7}"/>
              </a:ext>
            </a:extLst>
          </p:cNvPr>
          <p:cNvSpPr/>
          <p:nvPr/>
        </p:nvSpPr>
        <p:spPr>
          <a:xfrm>
            <a:off x="6200774" y="2066926"/>
            <a:ext cx="5153025" cy="1639888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914400" algn="ctr">
              <a:defRPr/>
            </a:pPr>
            <a:r>
              <a:rPr lang="en-CA" sz="3600">
                <a:solidFill>
                  <a:srgbClr val="FFFFFF"/>
                </a:solidFill>
                <a:latin typeface="Calibri" panose="020F0502020204030204"/>
                <a:cs typeface="Calibri"/>
              </a:rPr>
              <a:t>Algorithms</a:t>
            </a:r>
            <a:endParaRPr lang="en-CA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350411-15B4-1A8D-1537-9E3C54F33248}"/>
              </a:ext>
            </a:extLst>
          </p:cNvPr>
          <p:cNvSpPr/>
          <p:nvPr/>
        </p:nvSpPr>
        <p:spPr>
          <a:xfrm>
            <a:off x="838200" y="3913830"/>
            <a:ext cx="5153025" cy="1639888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914400" algn="ctr">
              <a:defRPr/>
            </a:pPr>
            <a:r>
              <a:rPr lang="en-US" sz="3600">
                <a:solidFill>
                  <a:srgbClr val="FFFFFF"/>
                </a:solidFill>
                <a:latin typeface="Calibri" panose="020F0502020204030204"/>
                <a:cs typeface="Calibri"/>
              </a:rPr>
              <a:t>Visualization</a:t>
            </a:r>
            <a:endParaRPr lang="en-US" sz="3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6095EE-B85C-CCB0-CB4D-67C08B55A552}"/>
              </a:ext>
            </a:extLst>
          </p:cNvPr>
          <p:cNvSpPr/>
          <p:nvPr/>
        </p:nvSpPr>
        <p:spPr>
          <a:xfrm>
            <a:off x="6200774" y="3913830"/>
            <a:ext cx="5153025" cy="1639888"/>
          </a:xfrm>
          <a:prstGeom prst="rect">
            <a:avLst/>
          </a:prstGeom>
          <a:solidFill>
            <a:schemeClr val="tx2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91440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3600">
                <a:solidFill>
                  <a:srgbClr val="FFFFFF"/>
                </a:solidFill>
                <a:latin typeface="Calibri" panose="020F0502020204030204"/>
              </a:rPr>
              <a:t>Questions</a:t>
            </a:r>
            <a:endParaRPr kumimoji="0" lang="en-CA" sz="3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FC62898-7ADA-84E0-3955-BF22F0DC4E20}"/>
              </a:ext>
            </a:extLst>
          </p:cNvPr>
          <p:cNvSpPr/>
          <p:nvPr/>
        </p:nvSpPr>
        <p:spPr>
          <a:xfrm>
            <a:off x="955674" y="2454870"/>
            <a:ext cx="864000" cy="864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5400"/>
              <a:t>1</a:t>
            </a:r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40D1432-33FC-E776-378F-71B5EC735ABF}"/>
              </a:ext>
            </a:extLst>
          </p:cNvPr>
          <p:cNvSpPr/>
          <p:nvPr/>
        </p:nvSpPr>
        <p:spPr>
          <a:xfrm>
            <a:off x="6318249" y="2454870"/>
            <a:ext cx="864000" cy="864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5400"/>
              <a:t>2</a:t>
            </a:r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4E5FB21-9E01-29FE-9DEA-1818F5168836}"/>
              </a:ext>
            </a:extLst>
          </p:cNvPr>
          <p:cNvSpPr/>
          <p:nvPr/>
        </p:nvSpPr>
        <p:spPr>
          <a:xfrm>
            <a:off x="955674" y="4303907"/>
            <a:ext cx="864000" cy="864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5400"/>
              <a:t>3</a:t>
            </a:r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4B769D-1C8D-8E3F-680D-E4A77DFA92F3}"/>
              </a:ext>
            </a:extLst>
          </p:cNvPr>
          <p:cNvSpPr/>
          <p:nvPr/>
        </p:nvSpPr>
        <p:spPr>
          <a:xfrm>
            <a:off x="6318249" y="4303907"/>
            <a:ext cx="864000" cy="8640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5400" dirty="0"/>
              <a:t>4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17245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0C99-813B-167D-A300-56B47657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Algorithm 4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25EC1-67A1-4B69-EF98-C0DC6D42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18B41-ECD1-CE83-B126-6A4349453224}"/>
              </a:ext>
            </a:extLst>
          </p:cNvPr>
          <p:cNvSpPr txBox="1"/>
          <p:nvPr/>
        </p:nvSpPr>
        <p:spPr>
          <a:xfrm>
            <a:off x="397564" y="1512956"/>
            <a:ext cx="11407913" cy="4608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>
                <a:latin typeface="Arial"/>
                <a:cs typeface="Arial"/>
              </a:rPr>
              <a:t>Linear Programming (Maximization)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>
                <a:latin typeface="Arial"/>
                <a:cs typeface="Arial"/>
              </a:rPr>
              <a:t>Objective function: Maximization of the ratio between the donation and donation target for each country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>
                <a:latin typeface="Arial"/>
                <a:cs typeface="Arial"/>
              </a:rPr>
              <a:t>Main Constraints: 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>
                <a:latin typeface="Arial"/>
                <a:cs typeface="Arial"/>
              </a:rPr>
              <a:t>The number of resources allocated to a country is upper bounded by this country's request for this resource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>
                <a:latin typeface="Arial"/>
                <a:cs typeface="Arial"/>
              </a:rPr>
              <a:t>For each resource, the sum of the donations to each country is less than or equal to the total quantity available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>
                <a:latin typeface="Arial"/>
                <a:cs typeface="Arial"/>
              </a:rPr>
              <a:t>The donation for a country cannot exceed the country's target donation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>
                <a:latin typeface="Arial"/>
                <a:cs typeface="Arial"/>
              </a:rPr>
              <a:t>Implemented using python PuLP (Linear Problem Solver)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>
                <a:latin typeface="Arial"/>
                <a:cs typeface="Arial"/>
              </a:rPr>
              <a:t>Each linear variables is analogous to the quantity of a certain material given to a country</a:t>
            </a:r>
            <a:endParaRPr lang="en-US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,Sans-Serif"/>
              <a:buChar char="•"/>
            </a:pPr>
            <a:r>
              <a:rPr lang="en-US">
                <a:latin typeface="Arial"/>
                <a:cs typeface="Arial"/>
              </a:rPr>
              <a:t>Each variable is a row in the dataset 3 (Country – Resource – Sector combination)</a:t>
            </a:r>
            <a:endParaRPr lang="en-US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>
                <a:latin typeface="Arial"/>
                <a:cs typeface="Arial"/>
              </a:rPr>
              <a:t>Solution is the Maximization of the amount of each resource given to each country while following the constraints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>
                <a:latin typeface="Arial"/>
                <a:cs typeface="Arial"/>
              </a:rPr>
              <a:t>Same concept as for algorithm 3 but linear values are scaled by the Urgency value from table3.csv</a:t>
            </a:r>
          </a:p>
        </p:txBody>
      </p:sp>
    </p:spTree>
    <p:extLst>
      <p:ext uri="{BB962C8B-B14F-4D97-AF65-F5344CB8AC3E}">
        <p14:creationId xmlns:p14="http://schemas.microsoft.com/office/powerpoint/2010/main" val="2922829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E27AA-4E97-77E8-DC1F-FA87FBB0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Algorithm 4 – Changes to 3</a:t>
            </a:r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B83DE70-2F66-0800-3197-16B542BF8E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183" y="2643847"/>
            <a:ext cx="11062519" cy="19486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A239B-E267-AEBD-B746-F2E54B36B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1F94C4-F059-1C0B-E349-5DAB2F996CB9}"/>
              </a:ext>
            </a:extLst>
          </p:cNvPr>
          <p:cNvSpPr/>
          <p:nvPr/>
        </p:nvSpPr>
        <p:spPr>
          <a:xfrm>
            <a:off x="9512709" y="3429000"/>
            <a:ext cx="1972596" cy="3871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DB0304D-21ED-0286-6B12-5EA24DE0F0EE}"/>
              </a:ext>
            </a:extLst>
          </p:cNvPr>
          <p:cNvSpPr/>
          <p:nvPr/>
        </p:nvSpPr>
        <p:spPr>
          <a:xfrm>
            <a:off x="1984886" y="3619499"/>
            <a:ext cx="4774789" cy="38714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000FC5-9472-C60B-2EBC-8DE0172EB87E}"/>
              </a:ext>
            </a:extLst>
          </p:cNvPr>
          <p:cNvSpPr txBox="1"/>
          <p:nvPr/>
        </p:nvSpPr>
        <p:spPr>
          <a:xfrm>
            <a:off x="1843548" y="2101645"/>
            <a:ext cx="72389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ea typeface="Calibri"/>
                <a:cs typeface="Calibri"/>
              </a:rPr>
              <a:t>Adding the weight of the urgency to the Linear problem objective function</a:t>
            </a:r>
          </a:p>
        </p:txBody>
      </p:sp>
    </p:spTree>
    <p:extLst>
      <p:ext uri="{BB962C8B-B14F-4D97-AF65-F5344CB8AC3E}">
        <p14:creationId xmlns:p14="http://schemas.microsoft.com/office/powerpoint/2010/main" val="2503594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F8734-DD44-6763-3D67-BD57D3827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Algorithm 4 - CPU &amp; RAM Usage (1)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A4BCC-FD24-AA66-906B-473E1B2F8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6" descr="Chart, bar chart, histogram&#10;&#10;Description automatically generated">
            <a:extLst>
              <a:ext uri="{FF2B5EF4-FFF2-40B4-BE49-F238E27FC236}">
                <a16:creationId xmlns:a16="http://schemas.microsoft.com/office/drawing/2014/main" id="{C45A7874-B398-1091-2FB7-4E6781361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4813" y="1314658"/>
            <a:ext cx="9162374" cy="5027957"/>
          </a:xfrm>
        </p:spPr>
      </p:pic>
    </p:spTree>
    <p:extLst>
      <p:ext uri="{BB962C8B-B14F-4D97-AF65-F5344CB8AC3E}">
        <p14:creationId xmlns:p14="http://schemas.microsoft.com/office/powerpoint/2010/main" val="1024669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F1D13-857B-0273-6EF3-66994215A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Algorithm 4 - CPU &amp; RAM Usage (2)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C27B9-9829-6982-755A-A160161B8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B9DA564E-2251-8AAB-418C-44B42CD55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640" y="1251450"/>
            <a:ext cx="9352720" cy="513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61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E31BE-477F-38B2-0C97-96AF4493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Algorithm 4 - CPU &amp; RAM Usage (3)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CDAFC-1F00-676F-9426-3CB3A0C5D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5" descr="Table&#10;&#10;Description automatically generated">
            <a:extLst>
              <a:ext uri="{FF2B5EF4-FFF2-40B4-BE49-F238E27FC236}">
                <a16:creationId xmlns:a16="http://schemas.microsoft.com/office/drawing/2014/main" id="{48FDEB43-8F2B-D7F1-783A-A9B8FF20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26" y="1359124"/>
            <a:ext cx="9046264" cy="495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109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3A9D80-9CED-65F8-1AE3-C9E9E8CD1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4400" dirty="0">
                <a:latin typeface="Arial"/>
                <a:cs typeface="Arial"/>
              </a:rPr>
              <a:t>3. </a:t>
            </a:r>
            <a:r>
              <a:rPr lang="fr-CA" sz="4400" err="1">
                <a:latin typeface="Arial"/>
                <a:cs typeface="Arial"/>
              </a:rPr>
              <a:t>Visualization</a:t>
            </a:r>
            <a:r>
              <a:rPr lang="fr-CA" sz="4400">
                <a:latin typeface="Arial"/>
                <a:cs typeface="Arial"/>
              </a:rPr>
              <a:t> </a:t>
            </a:r>
            <a:endParaRPr lang="fr-CA" sz="4400" dirty="0">
              <a:latin typeface="Arial"/>
              <a:cs typeface="Arial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E3E358F-B5A1-29BE-029A-CBABC9CD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60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B870B-EC55-18A7-5145-81A238067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Visualization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F74EE-369A-9D3C-19DB-3DB5A4947B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Link to frontend app:</a:t>
            </a:r>
          </a:p>
          <a:p>
            <a:pPr marL="0" indent="0">
              <a:buNone/>
            </a:pPr>
            <a:r>
              <a:rPr lang="en-US">
                <a:latin typeface="Arial"/>
                <a:cs typeface="Arial"/>
                <a:hlinkClick r:id="rId2"/>
              </a:rPr>
              <a:t>https://mcgill.vercel.app/</a:t>
            </a:r>
            <a:r>
              <a:rPr lang="en-US">
                <a:latin typeface="Arial"/>
                <a:cs typeface="Arial"/>
              </a:rPr>
              <a:t> 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CF85D-71E2-47B7-67A4-63C45B654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836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3A932-746C-217E-DDA9-C9C93C26C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5887" y="2539065"/>
            <a:ext cx="9420225" cy="1779870"/>
          </a:xfrm>
        </p:spPr>
        <p:txBody>
          <a:bodyPr/>
          <a:lstStyle/>
          <a:p>
            <a:r>
              <a:rPr lang="en-US" cap="small">
                <a:latin typeface="Arial"/>
                <a:cs typeface="Arial"/>
              </a:rPr>
              <a:t>4. Questions</a:t>
            </a:r>
          </a:p>
        </p:txBody>
      </p:sp>
    </p:spTree>
    <p:extLst>
      <p:ext uri="{BB962C8B-B14F-4D97-AF65-F5344CB8AC3E}">
        <p14:creationId xmlns:p14="http://schemas.microsoft.com/office/powerpoint/2010/main" val="3734358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18A71-E5EF-2C29-F2A6-641AF831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latin typeface="Arial"/>
                <a:cs typeface="Arial"/>
              </a:rPr>
              <a:t>1. Data Cleaning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07C6D-4767-0DE7-A286-64867E2A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15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5294-193C-7A6F-B4BA-0BCEC0CAB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Conversion Tables</a:t>
            </a:r>
            <a:endParaRPr lang="en-US" dirty="0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E93338D-875F-7A9C-7FE1-3AECDC57A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795" y="1406133"/>
            <a:ext cx="2740322" cy="46383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20880A-38DD-EB0B-2528-CF28451E7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02C8C01D-F86E-95AD-5FF5-D70E3C62D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531" y="1405845"/>
            <a:ext cx="3438939" cy="464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63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0DBE3-ACBA-5590-B9A2-047215F2F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Standardized Data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60220-8536-E733-756F-9549286CB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D6A0482-D979-E788-DFDE-23824884C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965" y="1256477"/>
            <a:ext cx="6967329" cy="513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87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72691-DC2B-B6CA-A9BA-9D880189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Unit Change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82D66-DB83-8ACF-B233-8E4254F57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2E7C1B7-2913-EDE6-38E8-C6E31AF2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270" y="1275357"/>
            <a:ext cx="5857460" cy="508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508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18A71-E5EF-2C29-F2A6-641AF8311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Arial"/>
                <a:cs typeface="Arial"/>
              </a:rPr>
              <a:t>2. </a:t>
            </a:r>
            <a:r>
              <a:rPr lang="en-US" dirty="0">
                <a:latin typeface="Arial"/>
                <a:cs typeface="Arial"/>
              </a:rPr>
              <a:t>Algorithms</a:t>
            </a:r>
            <a:endParaRPr lang="en-US" sz="4800" dirty="0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C07C6D-4767-0DE7-A286-64867E2AE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193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60C99-813B-167D-A300-56B47657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Algorithm 1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25EC1-67A1-4B69-EF98-C0DC6D424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FB75D-BE7C-6411-AA87-18BD52C32142}"/>
              </a:ext>
            </a:extLst>
          </p:cNvPr>
          <p:cNvSpPr txBox="1"/>
          <p:nvPr/>
        </p:nvSpPr>
        <p:spPr>
          <a:xfrm>
            <a:off x="835162" y="1560987"/>
            <a:ext cx="4487225" cy="4515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cs typeface="Calibri"/>
              </a:rPr>
              <a:t>Weighted algorithm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cs typeface="Calibri"/>
              </a:rPr>
              <a:t>Give a scarcity value to each request from each country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cs typeface="Calibri"/>
              </a:rPr>
              <a:t>Scarcity variables: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cs typeface="Calibri"/>
              </a:rPr>
              <a:t>+Total ask/Total availability</a:t>
            </a: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cs typeface="Calibri"/>
              </a:rPr>
              <a:t>0.8168157399129422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cs typeface="Calibri"/>
              </a:rPr>
              <a:t>+Ask as a % of total availability (between 0 and 1)</a:t>
            </a: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cs typeface="Calibri"/>
              </a:rPr>
              <a:t>0.014737762150057954</a:t>
            </a:r>
          </a:p>
          <a:p>
            <a:pPr marL="742950" lvl="1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cs typeface="Calibri"/>
              </a:rPr>
              <a:t>-Number of request by country</a:t>
            </a:r>
          </a:p>
          <a:p>
            <a:pPr marL="1200150" lvl="2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cs typeface="Calibri"/>
              </a:rPr>
              <a:t>3.2408863740720264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dirty="0">
                <a:cs typeface="Calibri"/>
              </a:rPr>
              <a:t>Assign least scarce request 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9FC350-3E06-5932-B52D-7982DA0AF27D}"/>
              </a:ext>
            </a:extLst>
          </p:cNvPr>
          <p:cNvSpPr txBox="1"/>
          <p:nvPr/>
        </p:nvSpPr>
        <p:spPr>
          <a:xfrm>
            <a:off x="6025638" y="1188168"/>
            <a:ext cx="410555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Calibri"/>
                <a:ea typeface="Arial"/>
                <a:cs typeface="Arial"/>
              </a:rPr>
              <a:t>RESULTS</a:t>
            </a:r>
            <a:endParaRPr lang="en-US" dirty="0">
              <a:latin typeface="Calibri"/>
              <a:ea typeface="Arial"/>
              <a:cs typeface="Arial"/>
            </a:endParaRPr>
          </a:p>
          <a:p>
            <a:pPr algn="l"/>
            <a:r>
              <a:rPr lang="en-US" b="0" i="0" u="none" strike="noStrike" dirty="0">
                <a:latin typeface="Calibri"/>
                <a:ea typeface="Arial"/>
                <a:cs typeface="Arial"/>
              </a:rPr>
              <a:t>247 countries out of 248 had a request granted </a:t>
            </a:r>
            <a:r>
              <a:rPr lang="en-US" b="0" i="0" dirty="0">
                <a:latin typeface="Calibri"/>
                <a:ea typeface="Arial"/>
                <a:cs typeface="Arial"/>
              </a:rPr>
              <a:t>​</a:t>
            </a:r>
            <a:endParaRPr lang="en-US" dirty="0">
              <a:cs typeface="Calibri"/>
            </a:endParaRPr>
          </a:p>
        </p:txBody>
      </p:sp>
      <p:pic>
        <p:nvPicPr>
          <p:cNvPr id="12" name="Picture 13" descr="Text&#10;&#10;Description automatically generated">
            <a:extLst>
              <a:ext uri="{FF2B5EF4-FFF2-40B4-BE49-F238E27FC236}">
                <a16:creationId xmlns:a16="http://schemas.microsoft.com/office/drawing/2014/main" id="{CF9ECE43-1926-E01C-06B7-4E11476C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715" y="3608351"/>
            <a:ext cx="6671573" cy="27172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7667813-4FF4-EE05-5655-98532CCD7DCF}"/>
              </a:ext>
            </a:extLst>
          </p:cNvPr>
          <p:cNvSpPr txBox="1"/>
          <p:nvPr/>
        </p:nvSpPr>
        <p:spPr>
          <a:xfrm>
            <a:off x="6022918" y="3187828"/>
            <a:ext cx="438832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Calibri"/>
              </a:rPr>
              <a:t>Helper function to find monetary value</a:t>
            </a:r>
            <a:endParaRPr lang="en-US" b="1">
              <a:cs typeface="Calibri"/>
            </a:endParaRPr>
          </a:p>
        </p:txBody>
      </p:sp>
      <p:pic>
        <p:nvPicPr>
          <p:cNvPr id="20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1D459D6-05A2-6BA9-4196-DD14F30FD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313" y="2114877"/>
            <a:ext cx="5724937" cy="113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46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0">
      <a:dk1>
        <a:srgbClr val="415364"/>
      </a:dk1>
      <a:lt1>
        <a:srgbClr val="FFFFFF"/>
      </a:lt1>
      <a:dk2>
        <a:srgbClr val="000000"/>
      </a:dk2>
      <a:lt2>
        <a:srgbClr val="C00000"/>
      </a:lt2>
      <a:accent1>
        <a:srgbClr val="FDBB30"/>
      </a:accent1>
      <a:accent2>
        <a:srgbClr val="ED8B00"/>
      </a:accent2>
      <a:accent3>
        <a:srgbClr val="F15D22"/>
      </a:accent3>
      <a:accent4>
        <a:srgbClr val="C00000"/>
      </a:accent4>
      <a:accent5>
        <a:srgbClr val="910048"/>
      </a:accent5>
      <a:accent6>
        <a:srgbClr val="D0006F"/>
      </a:accent6>
      <a:hlink>
        <a:srgbClr val="00B2A9"/>
      </a:hlink>
      <a:folHlink>
        <a:srgbClr val="000000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8FA3B5276D0374EB060F755B173035D" ma:contentTypeVersion="5" ma:contentTypeDescription="Create a new document." ma:contentTypeScope="" ma:versionID="84f6b58339528e45b15507b3f92c1265">
  <xsd:schema xmlns:xsd="http://www.w3.org/2001/XMLSchema" xmlns:xs="http://www.w3.org/2001/XMLSchema" xmlns:p="http://schemas.microsoft.com/office/2006/metadata/properties" xmlns:ns3="ee8d865a-5751-4e43-ab09-a9d35c793d14" xmlns:ns4="baa54736-1de3-4f8f-b216-583a9fbcec87" targetNamespace="http://schemas.microsoft.com/office/2006/metadata/properties" ma:root="true" ma:fieldsID="ace093ced62649bf4de14e58ada5b474" ns3:_="" ns4:_="">
    <xsd:import namespace="ee8d865a-5751-4e43-ab09-a9d35c793d14"/>
    <xsd:import namespace="baa54736-1de3-4f8f-b216-583a9fbcec8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e8d865a-5751-4e43-ab09-a9d35c793d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a54736-1de3-4f8f-b216-583a9fbcec8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CEB168-0C3B-436B-8E56-5FC58892A258}">
  <ds:schemaRefs>
    <ds:schemaRef ds:uri="http://purl.org/dc/terms/"/>
    <ds:schemaRef ds:uri="http://purl.org/dc/elements/1.1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baa54736-1de3-4f8f-b216-583a9fbcec87"/>
    <ds:schemaRef ds:uri="ee8d865a-5751-4e43-ab09-a9d35c793d14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3219D86-95EB-4D57-904A-6760406C47F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8C7B76-8094-4FE7-B2A6-F6E9853D6F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e8d865a-5751-4e43-ab09-a9d35c793d14"/>
    <ds:schemaRef ds:uri="baa54736-1de3-4f8f-b216-583a9fbcec8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5980</TotalTime>
  <Words>330</Words>
  <Application>Microsoft Office PowerPoint</Application>
  <PresentationFormat>Widescreen</PresentationFormat>
  <Paragraphs>103</Paragraphs>
  <Slides>37</Slides>
  <Notes>7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office theme</vt:lpstr>
      <vt:lpstr>Programing</vt:lpstr>
      <vt:lpstr>équipe</vt:lpstr>
      <vt:lpstr>Agenda</vt:lpstr>
      <vt:lpstr>1. Data Cleaning</vt:lpstr>
      <vt:lpstr>Conversion Tables</vt:lpstr>
      <vt:lpstr>Standardized Data</vt:lpstr>
      <vt:lpstr>Unit Change</vt:lpstr>
      <vt:lpstr>2. Algorithms</vt:lpstr>
      <vt:lpstr>Algorithm 1</vt:lpstr>
      <vt:lpstr>Create Dict with Country info</vt:lpstr>
      <vt:lpstr>Create a Dict with All Requests</vt:lpstr>
      <vt:lpstr>Assign Weight to Resource</vt:lpstr>
      <vt:lpstr>Generating the Standardized Output </vt:lpstr>
      <vt:lpstr>Build Resource Allocation Dict</vt:lpstr>
      <vt:lpstr>Algorithm 1 CPU &amp; RAM Usage (1)</vt:lpstr>
      <vt:lpstr>Algorithm 1 CPU &amp; RAM Usage (2)</vt:lpstr>
      <vt:lpstr>Algorithm 1 CPU &amp; RAM Usage (3)</vt:lpstr>
      <vt:lpstr>Algorithm 2</vt:lpstr>
      <vt:lpstr>Algorithm 2 – Variable Creation</vt:lpstr>
      <vt:lpstr>Algorithm 2 – Main Constraints</vt:lpstr>
      <vt:lpstr>Algorithm 2 - Result</vt:lpstr>
      <vt:lpstr>Algorithm 2 - CPU &amp; RAM Usage (1)</vt:lpstr>
      <vt:lpstr>Algorithm 2 - CPU &amp; RAM Usage (2)</vt:lpstr>
      <vt:lpstr>Algorithm 2 - CPU &amp; RAM Usage (3)</vt:lpstr>
      <vt:lpstr>Algorithm 3</vt:lpstr>
      <vt:lpstr>Algorithm 3 – Ratio Maximization</vt:lpstr>
      <vt:lpstr>Algorithm 3 - CPU &amp; RAM Usage (1)</vt:lpstr>
      <vt:lpstr>Algorithm 3 - CPU &amp; RAM Usage (2)</vt:lpstr>
      <vt:lpstr>Algorithm 3 - CPU &amp; RAM Usage (3)</vt:lpstr>
      <vt:lpstr>Algorithm 4</vt:lpstr>
      <vt:lpstr>Algorithm 4 – Changes to 3</vt:lpstr>
      <vt:lpstr>Algorithm 4 - CPU &amp; RAM Usage (1)</vt:lpstr>
      <vt:lpstr>Algorithm 4 - CPU &amp; RAM Usage (2)</vt:lpstr>
      <vt:lpstr>Algorithm 4 - CPU &amp; RAM Usage (3)</vt:lpstr>
      <vt:lpstr>3. Visualization </vt:lpstr>
      <vt:lpstr>Visualization</vt:lpstr>
      <vt:lpstr>4.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Carbon Capture Technology for IPower Boiler: Update Meeting</dc:title>
  <dc:creator>Alexandre Leblond</dc:creator>
  <cp:lastModifiedBy>Nicolas Dolgopolyy</cp:lastModifiedBy>
  <cp:revision>521</cp:revision>
  <dcterms:created xsi:type="dcterms:W3CDTF">2022-09-02T01:34:39Z</dcterms:created>
  <dcterms:modified xsi:type="dcterms:W3CDTF">2023-02-25T22:56:20Z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0x010100F8FA3B5276D0374EB060F755B173035D</vt:lpwstr>
  </property>
  <property fmtid="{D5CDD505-2E9C-101B-9397-08002B2CF9AE}" pid="3" name="Order">
    <vt:r8>72900</vt:r8>
  </property>
  <property fmtid="{D5CDD505-2E9C-101B-9397-08002B2CF9AE}" pid="4" name="_ExtendedDescription">
    <vt:lpwstr/>
  </property>
  <property fmtid="{D5CDD505-2E9C-101B-9397-08002B2CF9AE}" pid="5" name="TriggerFlowInfo">
    <vt:lpwstr/>
  </property>
  <property fmtid="{D5CDD505-2E9C-101B-9397-08002B2CF9AE}" pid="6" name="ComplianceAssetId">
    <vt:lpwstr/>
  </property>
</Properties>
</file>